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41"/>
  </p:notesMasterIdLst>
  <p:sldIdLst>
    <p:sldId id="256" r:id="rId2"/>
    <p:sldId id="257" r:id="rId3"/>
    <p:sldId id="258" r:id="rId4"/>
    <p:sldId id="287" r:id="rId5"/>
    <p:sldId id="289" r:id="rId6"/>
    <p:sldId id="290" r:id="rId7"/>
    <p:sldId id="288" r:id="rId8"/>
    <p:sldId id="291" r:id="rId9"/>
    <p:sldId id="294" r:id="rId10"/>
    <p:sldId id="293" r:id="rId11"/>
    <p:sldId id="315" r:id="rId12"/>
    <p:sldId id="316" r:id="rId13"/>
    <p:sldId id="295" r:id="rId14"/>
    <p:sldId id="296" r:id="rId15"/>
    <p:sldId id="297" r:id="rId16"/>
    <p:sldId id="259" r:id="rId17"/>
    <p:sldId id="300" r:id="rId18"/>
    <p:sldId id="317" r:id="rId19"/>
    <p:sldId id="301" r:id="rId20"/>
    <p:sldId id="303" r:id="rId21"/>
    <p:sldId id="318" r:id="rId22"/>
    <p:sldId id="302" r:id="rId23"/>
    <p:sldId id="306" r:id="rId24"/>
    <p:sldId id="271" r:id="rId25"/>
    <p:sldId id="307" r:id="rId26"/>
    <p:sldId id="261" r:id="rId27"/>
    <p:sldId id="308" r:id="rId28"/>
    <p:sldId id="319" r:id="rId29"/>
    <p:sldId id="311" r:id="rId30"/>
    <p:sldId id="310" r:id="rId31"/>
    <p:sldId id="313" r:id="rId32"/>
    <p:sldId id="309" r:id="rId33"/>
    <p:sldId id="312" r:id="rId34"/>
    <p:sldId id="269" r:id="rId35"/>
    <p:sldId id="273" r:id="rId36"/>
    <p:sldId id="274" r:id="rId37"/>
    <p:sldId id="268" r:id="rId38"/>
    <p:sldId id="267" r:id="rId39"/>
    <p:sldId id="314" r:id="rId4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03" autoAdjust="0"/>
    <p:restoredTop sz="94660"/>
  </p:normalViewPr>
  <p:slideViewPr>
    <p:cSldViewPr>
      <p:cViewPr varScale="1">
        <p:scale>
          <a:sx n="107" d="100"/>
          <a:sy n="107" d="100"/>
        </p:scale>
        <p:origin x="133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6C1CB-8E94-46D7-AAE5-50B4F4C1F03D}" type="datetimeFigureOut">
              <a:rPr lang="th-TH" smtClean="0"/>
              <a:t>22/08/67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37642-5823-4E46-BF3F-FB8B9D248D8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23379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0607650-F9D6-4B7F-9B2F-CF199C8F886D}" type="datetime1">
              <a:rPr lang="th-TH" smtClean="0"/>
              <a:t>22/08/67</a:t>
            </a:fld>
            <a:endParaRPr lang="th-TH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8305B-E212-4464-92EB-67C8CDA8FB2C}" type="datetime1">
              <a:rPr lang="th-TH" smtClean="0"/>
              <a:t>22/08/67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F268-51D5-48A3-9DED-E97AA21C0454}" type="datetime1">
              <a:rPr lang="th-TH" smtClean="0"/>
              <a:t>22/08/67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DF94D-EE7B-431D-A6F2-908A6C66EF5D}" type="datetime1">
              <a:rPr lang="th-TH" smtClean="0"/>
              <a:t>22/08/67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034F-FD42-4D7D-8F5E-B287BCD577FB}" type="datetime1">
              <a:rPr lang="th-TH" smtClean="0"/>
              <a:t>22/08/67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4D40-DD64-4F36-9968-7B0923728F55}" type="datetime1">
              <a:rPr lang="th-TH" smtClean="0"/>
              <a:t>22/08/67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E09DB-327E-48B6-9228-D7EECD4963D4}" type="datetime1">
              <a:rPr lang="th-TH" smtClean="0"/>
              <a:t>22/08/67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8E7C-1BF4-49E6-BC3B-F4808464A61F}" type="datetime1">
              <a:rPr lang="th-TH" smtClean="0"/>
              <a:t>22/08/67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15E6-CE25-45E9-8204-6489AD73D8B8}" type="datetime1">
              <a:rPr lang="th-TH" smtClean="0"/>
              <a:t>22/08/67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4F52-0C8F-49B6-BB67-49A1A6AAD44B}" type="datetime1">
              <a:rPr lang="th-TH" smtClean="0"/>
              <a:t>22/08/67</a:t>
            </a:fld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D3D1-5FBA-4F17-9676-19A9DBEA7A14}" type="datetime1">
              <a:rPr lang="th-TH" smtClean="0"/>
              <a:t>22/08/67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8710FE3-23B4-4AE4-B891-16455B39D15F}" type="datetime1">
              <a:rPr lang="th-TH" smtClean="0"/>
              <a:t>22/08/67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032" y="2492896"/>
            <a:ext cx="3313355" cy="1202804"/>
          </a:xfrm>
        </p:spPr>
        <p:txBody>
          <a:bodyPr>
            <a:normAutofit/>
          </a:bodyPr>
          <a:lstStyle/>
          <a:p>
            <a:r>
              <a:rPr lang="th-TH" sz="6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บทที่ ๕</a:t>
            </a:r>
            <a:endParaRPr lang="th-TH" sz="6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1" y="3695700"/>
            <a:ext cx="4396308" cy="23241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การสืบทอด </a:t>
            </a:r>
          </a:p>
          <a:p>
            <a:pPr algn="ctr">
              <a:spcBef>
                <a:spcPts val="0"/>
              </a:spcBef>
            </a:pP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ธุรกิจครอบครัว</a:t>
            </a:r>
          </a:p>
        </p:txBody>
      </p:sp>
    </p:spTree>
    <p:extLst>
      <p:ext uri="{BB962C8B-B14F-4D97-AF65-F5344CB8AC3E}">
        <p14:creationId xmlns:p14="http://schemas.microsoft.com/office/powerpoint/2010/main" val="279062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99592" y="1556792"/>
            <a:ext cx="7416824" cy="316835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2. บ่มเพาะ-เตรียมพร้อม</a:t>
            </a:r>
          </a:p>
          <a:p>
            <a:pPr lvl="3">
              <a:buClrTx/>
              <a:buFont typeface="Wingdings" panose="05000000000000000000" pitchFamily="2" charset="2"/>
              <a:buChar char="q"/>
            </a:pPr>
            <a:r>
              <a:rPr lang="th-TH" sz="26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 </a:t>
            </a:r>
            <a:r>
              <a:rPr lang="th-TH" sz="26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ผู้ส่งมอบต้องบ่มเพาะให้ผู้สืบทอดมีความรู้และประสบการณ์ ในธุรกิจ </a:t>
            </a:r>
          </a:p>
          <a:p>
            <a:pPr lvl="3">
              <a:buClrTx/>
              <a:buFont typeface="Wingdings" panose="05000000000000000000" pitchFamily="2" charset="2"/>
              <a:buChar char="q"/>
            </a:pPr>
            <a:r>
              <a:rPr lang="th-TH" sz="26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 สร้างความเป็นภาวะผู้นำให้ได้โดยให้เข้าสู่ธุรกิจในวัยเยาว์</a:t>
            </a:r>
          </a:p>
          <a:p>
            <a:pPr lvl="3">
              <a:buClrTx/>
              <a:buFont typeface="Wingdings" panose="05000000000000000000" pitchFamily="2" charset="2"/>
              <a:buChar char="q"/>
            </a:pPr>
            <a:r>
              <a:rPr lang="th-TH" sz="26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 สั่งสมประสบการณ์ ตรงทางด้านธุรกิจจากระดับล่างขึ้นมา </a:t>
            </a:r>
            <a:endParaRPr lang="en-US" sz="2600" dirty="0">
              <a:solidFill>
                <a:schemeClr val="tx1"/>
              </a:solidFill>
              <a:latin typeface="Cordia New" panose="020B0304020202020204" pitchFamily="34" charset="-34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indent="0" algn="thaiDist">
              <a:lnSpc>
                <a:spcPct val="115000"/>
              </a:lnSpc>
              <a:spcAft>
                <a:spcPts val="0"/>
              </a:spcAft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	</a:t>
            </a:r>
            <a:endParaRPr lang="th-TH" sz="46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10</a:t>
            </a:fld>
            <a:endParaRPr lang="th-TH"/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5542" y="5976472"/>
            <a:ext cx="414564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85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99592" y="1700808"/>
            <a:ext cx="7416824" cy="288032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3. </a:t>
            </a:r>
            <a:r>
              <a:rPr lang="th-TH" sz="3200" b="1" dirty="0" err="1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ติว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เข้มก่อน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</a:p>
          <a:p>
            <a:pPr marL="1371600" lvl="2" indent="-457200" algn="thaiDi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ให้ผู้สืบทอดได้รับการศึกษาที่มีประโยชน์ต่อธุรกิจ</a:t>
            </a:r>
          </a:p>
          <a:p>
            <a:pPr marL="1371600" lvl="2" indent="-457200" algn="thaiDi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ผู้นำธุรกิจครอบครัว มักใช้การสอนเป็นแบบภายในและสอนแบบรายบุคคล </a:t>
            </a:r>
            <a:endParaRPr lang="th-TH" sz="46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11</a:t>
            </a:fld>
            <a:endParaRPr lang="th-TH"/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5542" y="5976472"/>
            <a:ext cx="414564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18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11560" y="2132855"/>
            <a:ext cx="7920880" cy="2448273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4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เฟ้นหา-วางตัว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 หากมีทายาทหลายคนต้องพิจารณาว่า คนไหนเก่งด้านใด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 วางตัวให้เหมาะสมกับตำแหน่งนั้นๆ 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048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11560" y="1176725"/>
            <a:ext cx="7920880" cy="504056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5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. ปรับมุมมองพนักงาน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 ผู้ส่งมอบไม่ควรพยายามทำให้พนักงานมีความเกรงใจในตัว ผู้สืบทอด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 ผู้ส่งมอบควรทำให้พนักงานมองผู้สืบทอดเป็นเหมือนลูกหลาน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 พร้อมจะช่วยเหลือในการ พัฒนาธุรกิจต่อไป 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9142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17012" y="631980"/>
            <a:ext cx="7848872" cy="1143000"/>
          </a:xfrm>
        </p:spPr>
        <p:txBody>
          <a:bodyPr>
            <a:no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แนวทางสำหรับผู้สืบทอดธุรกิจครอบครัว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717012" y="2132857"/>
            <a:ext cx="7959444" cy="309634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การถ่ายโอนธุรกิจประสบความสำเร็จจึงควรมีองประกอบ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1. ควรเข้าสู่ธุรกิจครอบครัวตั้งแต่เยาว์วัย ก่อนเข้าสู่ธุรกิจเต็มตัว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2. ควรประเมินศักยภาพตนเอง และยอมรับความเป็นจริง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3. ต้องมั่นใจในความรู้ความสามารถของตนเอง และแสดง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    ความสามารถให้ทุกคนเห็น</a:t>
            </a:r>
          </a:p>
          <a:p>
            <a:pPr marL="68580" indent="0">
              <a:buNone/>
            </a:pPr>
            <a:endParaRPr lang="th-TH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14</a:t>
            </a:fld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8143600" y="5995586"/>
            <a:ext cx="422284" cy="457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1310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39552" y="1484784"/>
            <a:ext cx="8136904" cy="3768609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4. มีความรู้ในธุรกิจ เพิ่มพูนความรู้ให้ตนเองเสมอ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5. ให้ความสำคัญกับพนักงาน รักษาพนักงานที่มีความรู้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          ความสามารถแสวงหาคนดี คนเก่ง มาอยู่กับองค์กร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	6. ประสานเครือข่ายทางสังคมของคนรุ่นพ่อแม่ที่สร้างไว้มา	  	    เชื่อมต่อให้ยืนยาวต่อไป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7. ที่ดีและเป็นสายสัมพันธ์รุ่นพ่อ แม่ เป็นสายสัมพันธ์ในเชิงลึก           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         ซึ่งจะเป็นประโยชน์ในการทำธุรกิจ</a:t>
            </a: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7210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692696"/>
            <a:ext cx="8928992" cy="1477968"/>
          </a:xfrm>
        </p:spPr>
        <p:txBody>
          <a:bodyPr>
            <a:normAutofit fontScale="90000"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เนื้อหาแผนการสืบทอดธุรกิจ (</a:t>
            </a: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Succession Plan)</a:t>
            </a:r>
            <a:endParaRPr lang="th-TH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8638" y="2170664"/>
            <a:ext cx="7200916" cy="384165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1. วัตถุประสงค์หลักของแผน 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	2. การพัฒนาทักษะและภาวะผู้นำของทายาท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3. การคัดเลือกทายาท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	4. แผนการเกษียณของผู้นำและผู้สูงอายุ 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5. บทบาทและความรับผิดชอบของทายาท 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6. การสืบทอดตำแหน่ง ในองค์กร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16</a:t>
            </a:fld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8100392" y="6050980"/>
            <a:ext cx="43204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7225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2672" y="1844824"/>
            <a:ext cx="7632848" cy="420774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1. วัตถุประสงค์หลักของแผน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บอกถึงการเตรียมความพร้อมขององค์กรสำหรับการเปลี่ยนแปลง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สร้างความเชื่อมั่นว่าธุรกิจจะประสบความสำเร็จแม้รุ่นอาวุโสจะออกจากตำแหน่ง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4649096" y="6151051"/>
            <a:ext cx="3502152" cy="365125"/>
          </a:xfrm>
        </p:spPr>
        <p:txBody>
          <a:bodyPr/>
          <a:lstStyle/>
          <a:p>
            <a:r>
              <a:rPr lang="en-US" dirty="0" err="1"/>
              <a:t>Asst.Prof.Kawinphat</a:t>
            </a:r>
            <a:r>
              <a:rPr lang="en-US" dirty="0"/>
              <a:t>  </a:t>
            </a:r>
            <a:r>
              <a:rPr lang="en-US" dirty="0" err="1"/>
              <a:t>Lert</a:t>
            </a:r>
            <a:r>
              <a:rPr lang="en-US" dirty="0"/>
              <a:t>[</a:t>
            </a:r>
            <a:r>
              <a:rPr lang="en-US" dirty="0" err="1"/>
              <a:t>ongmanee</a:t>
            </a:r>
            <a:endParaRPr lang="th-TH" dirty="0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17</a:t>
            </a:fld>
            <a:endParaRPr lang="th-TH"/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4408" y="6052570"/>
            <a:ext cx="457240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756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2672" y="1772816"/>
            <a:ext cx="7632848" cy="4279754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2. การพัฒนาทักษะและภาวะผู้นำของทายาท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การเตรียมความพร้อมให้กับทายาทหรือรุ่นต่อไป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พัฒนาทักษะที่จำเป็นสำหรับการทำงานในธุรกิจครอบครัว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เช่น ประสบการณ์จากการทำงานข้างนอก รวมถึงเส้นทางความก้าวหน้าในสายอาชีพ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4649096" y="6151051"/>
            <a:ext cx="3502152" cy="365125"/>
          </a:xfrm>
        </p:spPr>
        <p:txBody>
          <a:bodyPr/>
          <a:lstStyle/>
          <a:p>
            <a:r>
              <a:rPr lang="en-US" dirty="0" err="1"/>
              <a:t>Asst.Prof.Kawinphat</a:t>
            </a:r>
            <a:r>
              <a:rPr lang="en-US" dirty="0"/>
              <a:t>  </a:t>
            </a:r>
            <a:r>
              <a:rPr lang="en-US" dirty="0" err="1"/>
              <a:t>Lert</a:t>
            </a:r>
            <a:r>
              <a:rPr lang="en-US" dirty="0"/>
              <a:t>[</a:t>
            </a:r>
            <a:r>
              <a:rPr lang="en-US" dirty="0" err="1"/>
              <a:t>ongmanee</a:t>
            </a:r>
            <a:endParaRPr lang="th-TH" dirty="0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18</a:t>
            </a:fld>
            <a:endParaRPr lang="th-TH"/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4408" y="6052570"/>
            <a:ext cx="457240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622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26572" y="1124744"/>
            <a:ext cx="7416824" cy="4845445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GB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3. 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การคัดเลือกทายาท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เป็นการวางแผนกระบวนการคัดเลือกทายาท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กำหนดคุณสมบัติที่จำเป็น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บอกระยะเวลาอย่างชัดเจนในการลงจากตำแหน่ง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การตัดสินใจเลือก อาจเกิดจากคณะกรรมการของครอบครัว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วิธีคัดเลือกควรได้รับการยอมรับกับทุกส่วน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เช่น ผู้ถือหุ้น คู่ค้า หรือลูกค้ารายสำคัญ เป็นต้น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19</a:t>
            </a:fld>
            <a:endParaRPr lang="th-TH"/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4776" y="6034722"/>
            <a:ext cx="457240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383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024744" cy="1143000"/>
          </a:xfrm>
        </p:spPr>
        <p:txBody>
          <a:bodyPr>
            <a:normAutofit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บทนำ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0862" y="1659774"/>
            <a:ext cx="7551578" cy="4505530"/>
          </a:xfrm>
        </p:spPr>
        <p:txBody>
          <a:bodyPr>
            <a:noAutofit/>
          </a:bodyPr>
          <a:lstStyle/>
          <a:p>
            <a:pPr marL="68580" indent="0" algn="thaiDi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การสืบทอดธุรกิจครอบครัวถือเป็นประเด็นที่มีความท้าทายและเป็นบททดสอบที่ทุกครอบครัวต้องข้ามผ่านไปให้ได้ซึ่งเป็นการพิสูจน์ว่า ธุรกิจของครอบครัวนั้นๆ จะดำรงอยู่อย่างยั่งยืนได้หรือไม่</a:t>
            </a:r>
          </a:p>
          <a:p>
            <a:pPr marL="68580" indent="0" algn="thaiDi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การถ่ายโอนอำนาจในธุรกิจครอบครัว ส่วนใหญ่ยังไม่มีการ วางแผนเกียวกับการสืบทอดไว้อย่างเป็นรูปธรรม เนื่องจากเป็นกระบวนการที่ต้องอาศัยเวลาค่อนข้างมาก 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534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99592" y="1916833"/>
            <a:ext cx="7416824" cy="360040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4. แผนการเกษียณของผู้นำและผู้สูงอายุ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แผนระยะเวลาที่จะลงจากตำแหน่ง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รวมถึงการลดบทบาทที่รับผิดชอบในธุรกิจลง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การวางแผนอนาคตหลังจากเกษียณ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บอกถึงบทบาทว่าจะทำไร มีบทบาทในเรื่องใดบ้าง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20</a:t>
            </a:fld>
            <a:endParaRPr lang="th-TH"/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4776" y="6034722"/>
            <a:ext cx="457240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199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27584" y="1772816"/>
            <a:ext cx="7488832" cy="237626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5. บทบาทและความรับผิดชอบของทายาท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การบอกถึงบทบาทและความรับผิดชอบที่ชัดเจน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ทายาทมีการเตรียมความพร้อมเพื่อเข้าโ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ปรแกรมการพัฒนา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กำหนดตารางเวลาการพัฒนาให้ชัดเจน</a:t>
            </a:r>
          </a:p>
          <a:p>
            <a:pPr marL="68580" indent="0">
              <a:buNone/>
            </a:pPr>
            <a:endParaRPr lang="th-TH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21</a:t>
            </a:fld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8100392" y="6050980"/>
            <a:ext cx="43204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42262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755576" y="1628800"/>
            <a:ext cx="7488832" cy="381642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6. การสืบทอดตำแหน่งในองค์กร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28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วางแผนเรื่องโครงสร้างและการทำงานของทีมผู้บริหาร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วางเส้นทางความก้าวหน้าในสายอาชีพ (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Career Path)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ของบุคลากร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วางแผนการเข้าไปทำงานของสมาชิกของครอบครัวในองค์กร</a:t>
            </a:r>
          </a:p>
          <a:p>
            <a:pPr marL="68580" indent="0">
              <a:buNone/>
            </a:pPr>
            <a:endParaRPr lang="th-TH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22</a:t>
            </a:fld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8100392" y="6050980"/>
            <a:ext cx="43204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24220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024744" cy="1143000"/>
          </a:xfrm>
        </p:spPr>
        <p:txBody>
          <a:bodyPr>
            <a:normAutofit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การต่อต้านแผนการสืบทอด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16832"/>
            <a:ext cx="8208912" cy="4320480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1. แรงต่อต้านจากผู้ก่อตั้ง มาจากความกลัวที่จะหมดอำนาจ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2. แรงต่อต้านจากครอบครัว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	- คู่สมรสไม่ให้การสนับสนุนที่จะให้เกษียณ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	- วัฒนธรรมครอบครัวที่กีดกันเด็กออกจากธุรกิจ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	- การไม่พูดคุยเกี่ยวกับอนาคตของครอบครัว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3.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แรงต่อต้านภายในองค์กรและปัจจัยภายนอกอื่นๆ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	-  แรงต่อต้านจากผู้บริหารระดับสูงในองค์กร ที่เคยทำงาน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                      ใกล้ชิด มีความสัมพันธ์ส่วนตัวกับผู้นำ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2526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กระบวนการสืบทอดธุรกิจครอบครัว</a:t>
            </a:r>
            <a:endParaRPr lang="th-TH" sz="54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348880"/>
            <a:ext cx="7848872" cy="36004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 กระบวนการสืบทอดธุรกิจของ </a:t>
            </a: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Longenecker et al.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(2006)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เป็นแบบจำลองที่ได้รับความนิยมและมีการนำมาใช้อ้างอิงจำนวนมาก ซึ่งอธิบายขั้นตอนของกระบวนการสืบทอดธุรกิจให้ชัดเจนแบ่งเป็น 7 ขั้นตอน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722518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4752020" y="6228668"/>
            <a:ext cx="3502152" cy="365125"/>
          </a:xfrm>
        </p:spPr>
        <p:txBody>
          <a:bodyPr/>
          <a:lstStyle/>
          <a:p>
            <a:r>
              <a:rPr lang="en-US" dirty="0" err="1"/>
              <a:t>Asst.Prof.Kawinphat</a:t>
            </a:r>
            <a:r>
              <a:rPr lang="en-US" dirty="0"/>
              <a:t>  </a:t>
            </a:r>
            <a:r>
              <a:rPr lang="en-US" dirty="0" err="1"/>
              <a:t>Lert</a:t>
            </a:r>
            <a:r>
              <a:rPr lang="en-US" dirty="0"/>
              <a:t>[</a:t>
            </a:r>
            <a:r>
              <a:rPr lang="en-US" dirty="0" err="1"/>
              <a:t>ongmanee</a:t>
            </a:r>
            <a:endParaRPr lang="th-TH" dirty="0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25</a:t>
            </a:fld>
            <a:endParaRPr lang="th-TH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85470" y="1268760"/>
            <a:ext cx="20882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ระยะที่ 1 ระยะก่อนจะเข้าสู่ธุรกิจ (</a:t>
            </a:r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Pre-Business Stage)</a:t>
            </a:r>
            <a:r>
              <a:rPr lang="th-TH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endParaRPr 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611560" y="2960948"/>
            <a:ext cx="20882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ระยะที่ 2 ระยะแนะนำเบื้องต้น </a:t>
            </a:r>
            <a:r>
              <a:rPr lang="en-US" sz="2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(Introductory Stage)</a:t>
            </a:r>
            <a:endParaRPr lang="en-US" sz="20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83568" y="4653136"/>
            <a:ext cx="20882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ระยะที่ 3 ระยะแนะนำสู่การปฏิบัติงาน </a:t>
            </a:r>
            <a:r>
              <a:rPr lang="en-US" sz="2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(Introductory Functional Stage)</a:t>
            </a:r>
            <a:endParaRPr lang="en-US" sz="20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3707904" y="1233391"/>
            <a:ext cx="20882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ระยะที่ 4 ระยะปฏิบัติงาน </a:t>
            </a:r>
            <a:r>
              <a:rPr lang="en-US" sz="2000" b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(Functional Stage)</a:t>
            </a:r>
            <a:endParaRPr lang="en-US" sz="200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3640847" y="4698182"/>
            <a:ext cx="20882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ระยะที่ 5 ระยะปฏิบัติงานระดับสูง </a:t>
            </a:r>
            <a:r>
              <a:rPr lang="en-US" sz="2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(Advance Functional Stage)</a:t>
            </a:r>
            <a:endParaRPr lang="en-US" sz="20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6575491" y="1263806"/>
            <a:ext cx="20882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ระยะที่ 6 ระยะสืบทอดเบื้องต้น </a:t>
            </a:r>
            <a:r>
              <a:rPr lang="en-US" sz="2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(Early Succession Stage)</a:t>
            </a:r>
            <a:endParaRPr lang="en-US" sz="20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6575491" y="4653136"/>
            <a:ext cx="20882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ระยะที่ 7 การรับช่วงอย่างสมบูรณ์ </a:t>
            </a:r>
            <a:r>
              <a:rPr lang="en-US" sz="2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(Mature Succession Stage)</a:t>
            </a:r>
            <a:endParaRPr lang="en-US" sz="20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3698373" y="2996952"/>
            <a:ext cx="2088232" cy="9721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การเข้ามาเพื่อสืบทอด</a:t>
            </a: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6575491" y="3006389"/>
            <a:ext cx="2088232" cy="9721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การโอนถ่ายภาวะผู้นำ</a:t>
            </a:r>
          </a:p>
        </p:txBody>
      </p:sp>
      <p:sp>
        <p:nvSpPr>
          <p:cNvPr id="15" name="ลูกศรลง 14"/>
          <p:cNvSpPr/>
          <p:nvPr/>
        </p:nvSpPr>
        <p:spPr>
          <a:xfrm>
            <a:off x="1547664" y="2489804"/>
            <a:ext cx="432048" cy="36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ลูกศรลง 15"/>
          <p:cNvSpPr/>
          <p:nvPr/>
        </p:nvSpPr>
        <p:spPr>
          <a:xfrm>
            <a:off x="1439652" y="4162266"/>
            <a:ext cx="432048" cy="36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ลูกศรลง 16"/>
          <p:cNvSpPr/>
          <p:nvPr/>
        </p:nvSpPr>
        <p:spPr>
          <a:xfrm>
            <a:off x="7187559" y="2475188"/>
            <a:ext cx="432048" cy="36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ลูกศรลง 17"/>
          <p:cNvSpPr/>
          <p:nvPr/>
        </p:nvSpPr>
        <p:spPr>
          <a:xfrm>
            <a:off x="4535996" y="2468945"/>
            <a:ext cx="432048" cy="36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ลูกศรลง 18"/>
          <p:cNvSpPr/>
          <p:nvPr/>
        </p:nvSpPr>
        <p:spPr>
          <a:xfrm>
            <a:off x="7240487" y="4134250"/>
            <a:ext cx="432048" cy="36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ลูกศรลง 19"/>
          <p:cNvSpPr/>
          <p:nvPr/>
        </p:nvSpPr>
        <p:spPr>
          <a:xfrm rot="21412636">
            <a:off x="4533554" y="4169663"/>
            <a:ext cx="432048" cy="36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25" name="ตัวเชื่อมต่อหักมุม 24"/>
          <p:cNvCxnSpPr>
            <a:stCxn id="8" idx="3"/>
            <a:endCxn id="9" idx="1"/>
          </p:cNvCxnSpPr>
          <p:nvPr/>
        </p:nvCxnSpPr>
        <p:spPr>
          <a:xfrm flipV="1">
            <a:off x="2771800" y="1737447"/>
            <a:ext cx="936104" cy="3419745"/>
          </a:xfrm>
          <a:prstGeom prst="bentConnector3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ตัวเชื่อมต่อหักมุม 25"/>
          <p:cNvCxnSpPr/>
          <p:nvPr/>
        </p:nvCxnSpPr>
        <p:spPr>
          <a:xfrm flipV="1">
            <a:off x="5747399" y="1782570"/>
            <a:ext cx="936104" cy="3419745"/>
          </a:xfrm>
          <a:prstGeom prst="bentConnector3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สี่เหลี่ยมผืนผ้า 31"/>
          <p:cNvSpPr/>
          <p:nvPr/>
        </p:nvSpPr>
        <p:spPr>
          <a:xfrm>
            <a:off x="611561" y="5920887"/>
            <a:ext cx="80521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ที่มา </a:t>
            </a:r>
            <a:r>
              <a:rPr lang="en-US" sz="2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: </a:t>
            </a:r>
            <a:r>
              <a:rPr lang="th-TH" sz="2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แบบจำลองการสืบทอดธุรกิจครอบครัวของ </a:t>
            </a:r>
            <a:r>
              <a:rPr lang="en-US" sz="2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Longenecker et al. (2006 </a:t>
            </a:r>
            <a:r>
              <a:rPr lang="th-TH" sz="2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อ้างถึงใน </a:t>
            </a:r>
            <a:r>
              <a:rPr lang="th-TH" sz="2000" b="1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จันทิ</a:t>
            </a:r>
            <a:r>
              <a:rPr lang="th-TH" sz="2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มา </a:t>
            </a:r>
            <a:r>
              <a:rPr lang="th-TH" sz="2000" b="1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สมรร</a:t>
            </a:r>
            <a:r>
              <a:rPr lang="th-TH" sz="20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คะบุตร ,2553)</a:t>
            </a:r>
          </a:p>
        </p:txBody>
      </p:sp>
    </p:spTree>
    <p:extLst>
      <p:ext uri="{BB962C8B-B14F-4D97-AF65-F5344CB8AC3E}">
        <p14:creationId xmlns:p14="http://schemas.microsoft.com/office/powerpoint/2010/main" val="235317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848872" cy="1143000"/>
          </a:xfrm>
        </p:spPr>
        <p:txBody>
          <a:bodyPr>
            <a:no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กระบวนการสืบทอดธุรกิจครอบครัว</a:t>
            </a:r>
            <a:endParaRPr lang="th-TH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45" y="1741118"/>
            <a:ext cx="8269327" cy="4784226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ศูนย์ศึกษาธุรกิจครอบครัว มหาวิทยาลัยหอการค้าไทยได้เสนอกระบวนการสืบทอดธุรกิจครอบครัวแบบเป็นระบบไว้ดังนี้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1. ตระหนักถึงความสำคัญและเริ่มวางแผนแต่เนิ่นๆ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2. สำรวจความคาดหวังและหาทางเลือก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3. ส่งเสริมการทำงานระหว่างรุ่นให้เป็นทีมเดียวกัน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	4.  บันทึกแผนการสืบทอดให้เป็นหลักฐาน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5. </a:t>
            </a:r>
            <a:r>
              <a:rPr lang="th-TH" sz="32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ปรึกษา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จากครอบครัว เพื่อน</a:t>
            </a:r>
            <a:r>
              <a:rPr lang="th-TH" sz="320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ร่วมงาน และปรึกษาจากภายนอก 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	6.  จัดตั้งโครงการพัฒนาผู้สืบทอด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	7. ทบทวนค่านิยมและวิสัยทัศน์ของครอบครัว </a:t>
            </a:r>
          </a:p>
          <a:p>
            <a:pPr marL="68580" indent="0">
              <a:buNone/>
            </a:pPr>
            <a:endParaRPr lang="th-TH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7225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27584" y="1052736"/>
            <a:ext cx="7632848" cy="4779893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ขั้นตอนแรก ตระหนักถึงความสำคัญและเริ่มวางแผนแต่เนิ่นๆ</a:t>
            </a:r>
          </a:p>
          <a:p>
            <a:pPr lvl="2">
              <a:buClrTx/>
              <a:buSzPct val="100000"/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ผู้นำครอบครัวคู่สมรส ตระหนักถึงความสำคัญของการวางแผนการสืบทอด</a:t>
            </a:r>
          </a:p>
          <a:p>
            <a:pPr lvl="2">
              <a:buClrTx/>
              <a:buSzPct val="100000"/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แผนการสืบทอดที่ดีต้องใช้เวลาอย่างน้อย 5-15 ปี </a:t>
            </a:r>
          </a:p>
          <a:p>
            <a:pPr lvl="2">
              <a:buClrTx/>
              <a:buSzPct val="100000"/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ควรเริ่มตอนผู้นำธุรกิจอายุประมาณ 45-50 ปี </a:t>
            </a:r>
          </a:p>
          <a:p>
            <a:pPr lvl="2">
              <a:buClrTx/>
              <a:buSzPct val="100000"/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วางแผนเกษียณอีกทั้งเมื่ออายุ 60-65 ปี </a:t>
            </a:r>
          </a:p>
          <a:p>
            <a:pPr lvl="2">
              <a:buClrTx/>
              <a:buSzPct val="100000"/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รุ่นลูกอายุประมาณ25-30ปีที่จบการศึกษาปริญญาตรี</a:t>
            </a:r>
          </a:p>
          <a:p>
            <a:pPr lvl="2">
              <a:buClrTx/>
              <a:buSzPct val="100000"/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มีประสบการณ์จากการทำงานภายนอกประมาณ 2-5 ปี  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4572000" y="6113186"/>
            <a:ext cx="3502152" cy="365125"/>
          </a:xfrm>
        </p:spPr>
        <p:txBody>
          <a:bodyPr/>
          <a:lstStyle/>
          <a:p>
            <a:r>
              <a:rPr lang="en-US" dirty="0" err="1"/>
              <a:t>Asst.Prof.Kawinphat</a:t>
            </a:r>
            <a:r>
              <a:rPr lang="en-US" dirty="0"/>
              <a:t>  </a:t>
            </a:r>
            <a:r>
              <a:rPr lang="en-US" dirty="0" err="1"/>
              <a:t>Lert</a:t>
            </a:r>
            <a:r>
              <a:rPr lang="en-US" dirty="0"/>
              <a:t>[</a:t>
            </a:r>
            <a:r>
              <a:rPr lang="en-US" dirty="0" err="1"/>
              <a:t>ongmanee</a:t>
            </a:r>
            <a:endParaRPr lang="th-TH" dirty="0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27</a:t>
            </a:fld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8316416" y="6021288"/>
            <a:ext cx="360040" cy="4570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577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11560" y="1772817"/>
            <a:ext cx="8064896" cy="324036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ขั้นตอนที่ 2 สำรวจความคาดหวังและทางเลือก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ผู้นำและพี่น้องได้สังเกตว่า มีผู้ที่สนใจจะสืบทอดกี่คน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มีทัศนคติต่อธุรกิจครอบครัวแบบไหนตรงกับที่ผู้นำต้องการให้เป็นหรือไม่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เพื่อวางโปรแกรมการพัฒนาให้เหมาะสมกับทายาทแต่ละคน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4644008" y="6165304"/>
            <a:ext cx="3502152" cy="365125"/>
          </a:xfrm>
        </p:spPr>
        <p:txBody>
          <a:bodyPr/>
          <a:lstStyle/>
          <a:p>
            <a:r>
              <a:rPr lang="en-US" dirty="0" err="1"/>
              <a:t>Asst.Prof.Kawinphat</a:t>
            </a:r>
            <a:r>
              <a:rPr lang="en-US" dirty="0"/>
              <a:t>  </a:t>
            </a:r>
            <a:r>
              <a:rPr lang="en-US" dirty="0" err="1"/>
              <a:t>Lert</a:t>
            </a:r>
            <a:r>
              <a:rPr lang="en-US" dirty="0"/>
              <a:t>[</a:t>
            </a:r>
            <a:r>
              <a:rPr lang="en-US" dirty="0" err="1"/>
              <a:t>ongmanee</a:t>
            </a:r>
            <a:endParaRPr lang="th-TH" dirty="0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28</a:t>
            </a:fld>
            <a:endParaRPr lang="th-TH"/>
          </a:p>
        </p:txBody>
      </p:sp>
      <p:sp>
        <p:nvSpPr>
          <p:cNvPr id="2" name="ลูกศรขวา 1"/>
          <p:cNvSpPr/>
          <p:nvPr/>
        </p:nvSpPr>
        <p:spPr>
          <a:xfrm>
            <a:off x="8264621" y="6096046"/>
            <a:ext cx="36004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8025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11560" y="1628800"/>
            <a:ext cx="8064896" cy="4588485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ขั้นตอนที่ 3 ส่งเสริมการทำงานระหว่างรุ่นใหม่ให้เป็นทีมเดียวกัน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รุ่นพ่อเป็นพี่เลี้ยงและโค้ชให้แก่รุ่นลูกสร้างความสัมพันธ์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ฝึกความเป็นผู้นำและซึมซับวิธีการทำงาน แนวคิดและทัศนคติ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ส่งเสริมให้รุ่นลูกๆทำงานร่วมกันเป็นทีม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4644008" y="6165304"/>
            <a:ext cx="3502152" cy="365125"/>
          </a:xfrm>
        </p:spPr>
        <p:txBody>
          <a:bodyPr/>
          <a:lstStyle/>
          <a:p>
            <a:r>
              <a:rPr lang="en-US" dirty="0" err="1"/>
              <a:t>Asst.Prof.Kawinphat</a:t>
            </a:r>
            <a:r>
              <a:rPr lang="en-US" dirty="0"/>
              <a:t>  </a:t>
            </a:r>
            <a:r>
              <a:rPr lang="en-US" dirty="0" err="1"/>
              <a:t>Lert</a:t>
            </a:r>
            <a:r>
              <a:rPr lang="en-US" dirty="0"/>
              <a:t>[</a:t>
            </a:r>
            <a:r>
              <a:rPr lang="en-US" dirty="0" err="1"/>
              <a:t>ongmanee</a:t>
            </a:r>
            <a:endParaRPr lang="th-TH" dirty="0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29</a:t>
            </a:fld>
            <a:endParaRPr lang="th-TH"/>
          </a:p>
        </p:txBody>
      </p:sp>
      <p:sp>
        <p:nvSpPr>
          <p:cNvPr id="2" name="ลูกศรขวา 1"/>
          <p:cNvSpPr/>
          <p:nvPr/>
        </p:nvSpPr>
        <p:spPr>
          <a:xfrm>
            <a:off x="8264621" y="6096046"/>
            <a:ext cx="36004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36430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024744" cy="1143000"/>
          </a:xfrm>
        </p:spPr>
        <p:txBody>
          <a:bodyPr>
            <a:normAutofit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การสืบทอดธุรกิจครอบครัว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916832"/>
            <a:ext cx="7488832" cy="4104456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การสืบทอดธุรกิจครอบครัว เกี่ยวข้องกับกระบวนการการถ่ายโอนอำนาจในครอบครัวและในธุรกิจจากการสำรวจทั่วโลก พบว่า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1. ธุรกิจครอบครัวจากรุ่นแรกสู่รุ่นที่ 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2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มีอัตราการอยู่รอด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ประมาณ 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30%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	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2. ในรุ่นที่ 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3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จะอยู่รอดเพียงประมาณ 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14%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3. รุ่นที่ 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4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จะเหลือน้อยกว่า 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3%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ที่ยังสามารถดำเนินธุรกิจ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ครอบครัวให้อยู่รอดได้ 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7225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27584" y="980728"/>
            <a:ext cx="7632848" cy="5236557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ขั้นตอนที่ 4 บันทึกแผนการสืบทอดเพื่อเป็นหลักฐาน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h-TH" sz="30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ช่วยสร้างความชัดเจนและลดความแตกแยกที่จะเกิดขึ้นในอนาคต ซึ่งครอบครัวอาจใช้กลไกของธรรมนูญครอบครัวเป็นพื้นฐาน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ข้อมูลที่ต้องบันทึก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th-TH" sz="24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</a:t>
            </a:r>
            <a:r>
              <a:rPr lang="th-TH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แผนการสืบทอดและอำนาจ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th-TH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ทักษะความเป็นผู้นำและคุณสมบัติที่ต้องพัฒนา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th-TH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กระบวนการในการเลือก เช่น เงื่อนไขของเวลา กติกา กฎเกณฑ์ และการสื่อสารทั้งภายนอกและภายใน ฯลฯ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th-TH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ตารางแผนเกษียณ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th-TH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ตารางการสืบทอดอำนาจและหน้าที่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th-TH" sz="24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โครงสร้างใหม่และทีมงานใหม่</a:t>
            </a:r>
          </a:p>
          <a:p>
            <a:pPr lvl="4">
              <a:buFont typeface="Wingdings" panose="05000000000000000000" pitchFamily="2" charset="2"/>
              <a:buChar char="v"/>
            </a:pPr>
            <a:endParaRPr lang="th-TH" sz="2400" b="1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30</a:t>
            </a:fld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8009613" y="5995220"/>
            <a:ext cx="577817" cy="5425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183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755576" y="1412776"/>
            <a:ext cx="7632848" cy="4176463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ขั้นตอนที่ 5 หาข้อมูลและคำปรึกษาให้มากที่สุด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คำปรึกษาอาจมาจากสมาชิกในครอบครัว เพื่อนร่วมงาน กรรมการบริษัทรวม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รับฟังความคิดเห็นที่หลากหลายจากหลายฝ่าย นำมาประมวลเพื่อวางแนวทางการสืบทอด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ที่ปรึกษาจากภายนอกยังเป็นการช่วยลดความตึงเครียดที่จะเกิดขึ้นในครอบครัว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31</a:t>
            </a:fld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7956376" y="6009251"/>
            <a:ext cx="648072" cy="5398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4728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738665"/>
            <a:ext cx="8280920" cy="5472608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ขั้นตอนที่ 6 จัดตั้งโครงการพัฒนาสืบทอดธุรกิจ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การเริ่มทำงานกับองค์กรภายนอก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การกำหนดแนวทางเพื่อการนำรุ่นต่อไปเข้าสู่ธุรกิจ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การประเมินผลการพัฒนา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การเลือกผู้สืบทอดธุรกิจ </a:t>
            </a:r>
          </a:p>
          <a:p>
            <a:pPr lvl="5"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การใช้กฎเกณฑ์แบบตายตัว เช่น ลูกชายคนโตหรือผู้ที่เรียนดีที่สุด</a:t>
            </a:r>
          </a:p>
          <a:p>
            <a:pPr lvl="5"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เลือกผู้ที่เหมาะสมที่สุด  (มีคุณสมบัติที่ดีที่สุดที่จะเป็นผู้นำ)</a:t>
            </a:r>
          </a:p>
          <a:p>
            <a:pPr lvl="5">
              <a:buFont typeface="Wingdings" panose="05000000000000000000" pitchFamily="2" charset="2"/>
              <a:buChar char="Ø"/>
            </a:pPr>
            <a:r>
              <a:rPr lang="th-TH" sz="2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เลือกผู้บริหารมืออาชีพมาบริหารชั่วคราว ในกรณีที่ครอบครัวยังไม่พร้อม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3">
              <a:buFont typeface="Wingdings" panose="05000000000000000000" pitchFamily="2" charset="2"/>
              <a:buChar char="ü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ขั้นตอนการพัฒนาผู้สืบทอดธุรกิจ 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5246312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Asst.Prof.Kawinphat</a:t>
            </a:r>
            <a:r>
              <a:rPr lang="en-US" dirty="0">
                <a:solidFill>
                  <a:schemeClr val="bg1"/>
                </a:solidFill>
              </a:rPr>
              <a:t>  </a:t>
            </a:r>
            <a:r>
              <a:rPr lang="en-US" dirty="0" err="1">
                <a:solidFill>
                  <a:schemeClr val="bg1"/>
                </a:solidFill>
              </a:rPr>
              <a:t>Lert</a:t>
            </a:r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dirty="0" err="1">
                <a:solidFill>
                  <a:schemeClr val="bg1"/>
                </a:solidFill>
              </a:rPr>
              <a:t>ongmanee</a:t>
            </a:r>
            <a:endParaRPr lang="th-TH" dirty="0">
              <a:solidFill>
                <a:schemeClr val="bg1"/>
              </a:solidFill>
            </a:endParaRPr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32</a:t>
            </a:fld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7884368" y="5929671"/>
            <a:ext cx="648072" cy="576064"/>
          </a:xfrm>
          <a:prstGeom prst="rightArrow">
            <a:avLst>
              <a:gd name="adj1" fmla="val 50000"/>
              <a:gd name="adj2" fmla="val 534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8376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25024" y="1675696"/>
            <a:ext cx="7632848" cy="417646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ขั้นตอนที่ 7 . ทบทวนค่านิยมและวิสัยทัศน์ของครอบครัว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กระบวนการสืบทอดนั้นนำมาซึ่งการเปลี่ยนแปลง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สร้างผลกระทบในทุกๆด้าน  ทีมงานใหม่ ครอบครัว คณะกรรมการบริษัท ฯลฯ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การทบทวนค่านิยมและวิสัยทัศน์ ทำให้แผนการสืบทอดบรรลุไปได้ด้วยดี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7538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56768"/>
            <a:ext cx="9521663" cy="1143000"/>
          </a:xfrm>
        </p:spPr>
        <p:txBody>
          <a:bodyPr>
            <a:noAutofit/>
          </a:bodyPr>
          <a:lstStyle/>
          <a:p>
            <a:r>
              <a:rPr lang="th-TH" sz="48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ปัจจัยความสำเร็จของการสืบทอดธุรกิจครอบครัว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6"/>
            <a:ext cx="7992888" cy="453650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ส่วนที่ 1 ด้านครอบครัว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	•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ความสามัคคีในครอบครัว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	•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ความเต็มใจของทายาทในการรับช่วงต่อธุรกิจ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	•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การเตรียมความพร้อมให้กับทายาทธุรกิจ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	•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การยอมรับการเปลี่ยนแปลงบทบาท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	•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ความคาดหวังต่อธุรกิจครอบครัวให้ยั่งยืน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34</a:t>
            </a:fld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8244408" y="6093296"/>
            <a:ext cx="288032" cy="3995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7225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772816"/>
            <a:ext cx="7416824" cy="453650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35</a:t>
            </a:fld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899592" y="1844824"/>
            <a:ext cx="675387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ส่วนที่ 2 ด้านการบริหารจัดการธุรกิจ</a:t>
            </a:r>
            <a:endParaRPr lang="en-US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	•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บรรษัทภิบาลที่ดี</a:t>
            </a:r>
            <a:endParaRPr lang="en-US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	•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ข้อจำกัดและแนวทางการจัดการทรัพย์ยากรบุคคล</a:t>
            </a:r>
            <a:endParaRPr lang="en-US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	•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การมีส่วนร่วมของสมาชิกในครอบครัว</a:t>
            </a:r>
            <a:endParaRPr lang="en-US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8424" y="6077652"/>
            <a:ext cx="317019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694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079320"/>
            <a:ext cx="7416824" cy="4229999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36</a:t>
            </a:fld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1043608" y="1988840"/>
            <a:ext cx="7200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ส่วนที่ 3 บริบทในการสืบทอดธุรกิจ</a:t>
            </a:r>
            <a:endParaRPr lang="en-US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	•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คุณภาพของทายาทธุรกิจ</a:t>
            </a:r>
            <a:endParaRPr lang="en-US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	•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บทบาทของผู้ก่อตั้งหรือผู้บริหารรุ่นก่อนหลังเกษียณหรืออกจากตำแหน่ง</a:t>
            </a:r>
            <a:endParaRPr lang="en-US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2"/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•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กระบวนการสืบทอดธุรกิจครอบครัวอย่างเป็นรูปธรรม</a:t>
            </a:r>
            <a:endParaRPr lang="en-US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8132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678" y="476519"/>
            <a:ext cx="8718114" cy="1143000"/>
          </a:xfrm>
        </p:spPr>
        <p:txBody>
          <a:bodyPr>
            <a:noAutofit/>
          </a:bodyPr>
          <a:lstStyle/>
          <a:p>
            <a:r>
              <a:rPr lang="th-TH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องค์ประกอบความสำเร็จของการสืบทอดธุรกิจครอบครัว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37</a:t>
            </a:fld>
            <a:endParaRPr lang="th-TH"/>
          </a:p>
        </p:txBody>
      </p:sp>
      <p:pic>
        <p:nvPicPr>
          <p:cNvPr id="6" name="รูปภาพ 13" descr="47487786_2116267981770222_3116359112414199808_n.jp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7655" y="1665962"/>
            <a:ext cx="6534705" cy="470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25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708920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th-TH" sz="8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จบการบรรยาย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7225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024744" cy="11430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เอกสารอ้างอิง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7"/>
            <a:ext cx="8676456" cy="5652781"/>
          </a:xfrm>
        </p:spPr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th-TH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เอกชัย อภิศักดิ์กุล. การบริหารธุรกิจครอบครัวศาสตร์และศิลป์ของความยั่งยืน.2561.กรุงเทพมหานคร.</a:t>
            </a:r>
          </a:p>
          <a:p>
            <a:pPr marL="68580" indent="0">
              <a:buNone/>
            </a:pPr>
            <a:r>
              <a:rPr lang="th-TH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 	บริษัททริปเปิ้ล เอ็ดดูเคชั่น  จำกัด.</a:t>
            </a:r>
          </a:p>
          <a:p>
            <a:pPr marL="68580" indent="0">
              <a:buNone/>
            </a:pPr>
            <a:r>
              <a:rPr lang="th-TH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กลุ่มเซ็นทรัล [ออนไลน์]. เข้าถึงจาก </a:t>
            </a:r>
            <a:r>
              <a:rPr lang="en-US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http: / / th.wikipedia.org.</a:t>
            </a:r>
          </a:p>
          <a:p>
            <a:pPr marL="68580" indent="0">
              <a:buNone/>
            </a:pPr>
            <a:r>
              <a:rPr lang="th-TH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จีรเดช อู่สวัสดิ์.     มปป.     เอกสารสรุปประเด็นการบรรยาย หัวข้อ การบริหารธุรกิจครอบครัว (</a:t>
            </a:r>
            <a:r>
              <a:rPr lang="en-US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Family          </a:t>
            </a:r>
          </a:p>
          <a:p>
            <a:pPr marL="68580" indent="0">
              <a:buNone/>
            </a:pPr>
            <a:r>
              <a:rPr lang="en-US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	 Business Management). </a:t>
            </a:r>
            <a:r>
              <a:rPr lang="th-TH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กรุงเทพมหานคร : มหาวิทยาลัยหอการค้าไทยและสถาบันวิทยาการการค้า.</a:t>
            </a:r>
          </a:p>
          <a:p>
            <a:pPr marL="68580" indent="0">
              <a:buNone/>
            </a:pPr>
            <a:r>
              <a:rPr lang="th-TH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ฐิติเมธ โภคชัย.     2544.     </a:t>
            </a:r>
            <a:r>
              <a:rPr lang="en-US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Owner-Managed Old Business  [</a:t>
            </a:r>
            <a:r>
              <a:rPr lang="th-TH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ออนไลน์].  เข้าถึงจาก </a:t>
            </a:r>
            <a:r>
              <a:rPr lang="en-US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http://www.goto</a:t>
            </a:r>
          </a:p>
          <a:p>
            <a:pPr marL="68580" indent="0">
              <a:buNone/>
            </a:pPr>
            <a:r>
              <a:rPr lang="en-US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	 Manager.com/news/derails.</a:t>
            </a:r>
            <a:r>
              <a:rPr lang="th-TH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900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aspx?id</a:t>
            </a:r>
            <a:r>
              <a:rPr lang="en-US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=1590</a:t>
            </a:r>
          </a:p>
          <a:p>
            <a:pPr marL="68580" indent="0">
              <a:buNone/>
            </a:pPr>
            <a:r>
              <a:rPr lang="th-TH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ตลาดหลักทรัพย์แห่งประเทศไทย.  2550.  รายงานการกำกับดูแลกิจการที่ดีสิงหาคม 2550. กรุงเทพมหานคร </a:t>
            </a:r>
          </a:p>
          <a:p>
            <a:pPr marL="68580" indent="0">
              <a:buNone/>
            </a:pPr>
            <a:r>
              <a:rPr lang="th-TH" sz="2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 	ฝ่ายกำกับตลาด ตลาดหลักทรัพย์แห่งประเทศไทย.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Apisakkul</a:t>
            </a: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</a:t>
            </a:r>
            <a:r>
              <a:rPr lang="en-US" sz="2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Akachai</a:t>
            </a: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. 2016. “Corporate Governance and Financial Performance of Family Business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	Listed in The Security Exchange of Thailand.” </a:t>
            </a:r>
            <a:r>
              <a:rPr lang="en-US" sz="2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UTCC International Journal of Business and</a:t>
            </a: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	Economics</a:t>
            </a: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8, 2: 131 146.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Astrachan</a:t>
            </a: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J. H., and McMillan, K. S. 2003. “Conflict and Communication in the Family Business.”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	Marietta, GA: Family Enterprise Publishers.</a:t>
            </a:r>
          </a:p>
          <a:p>
            <a:pPr marL="6858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Ciuffo</a:t>
            </a: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A., F. 2007. </a:t>
            </a:r>
            <a:r>
              <a:rPr lang="en-US" sz="2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Family Business Research Journal.</a:t>
            </a: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USA: Trafford Publishing. European Family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    	Businesses </a:t>
            </a:r>
            <a:r>
              <a:rPr lang="th-TH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(</a:t>
            </a: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EFB</a:t>
            </a:r>
            <a:r>
              <a:rPr lang="th-TH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) </a:t>
            </a: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and KPMG. 2015. </a:t>
            </a:r>
            <a:r>
              <a:rPr lang="en-US" sz="2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European Family Business </a:t>
            </a:r>
            <a:r>
              <a:rPr lang="en-US" sz="2900" b="1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Barometer:Determinee</a:t>
            </a:r>
            <a:r>
              <a:rPr lang="en-US" sz="2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to  </a:t>
            </a:r>
            <a:endParaRPr lang="en-US" sz="2900" dirty="0">
              <a:latin typeface="AngsanaUPC" panose="02020603050405020304" pitchFamily="18" charset="-34"/>
              <a:ea typeface="Calibri"/>
              <a:cs typeface="AngsanaUPC" panose="02020603050405020304" pitchFamily="18" charset="-34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  	 Succeed. </a:t>
            </a: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4</a:t>
            </a:r>
            <a:r>
              <a:rPr lang="en-US" sz="2900" baseline="300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th</a:t>
            </a:r>
            <a:r>
              <a:rPr lang="en-US" sz="2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ed. KPMG International Cooperative.</a:t>
            </a:r>
          </a:p>
          <a:p>
            <a:pPr marL="68580" indent="0">
              <a:buNone/>
            </a:pPr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0278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3568" y="1052736"/>
            <a:ext cx="6048672" cy="1143000"/>
          </a:xfrm>
        </p:spPr>
        <p:txBody>
          <a:bodyPr>
            <a:noAutofit/>
          </a:bodyPr>
          <a:lstStyle/>
          <a:p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ปัญหาการถ่ายโอนอำนาจสู่ทายาท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91394" y="2348879"/>
            <a:ext cx="7100108" cy="2664297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1. ต้องฟังใคร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คนรุ่นพ่อแม่ยังไม่ไว้วางใจในตัวทายาทที่จะเข้าสืบทอด </a:t>
            </a:r>
          </a:p>
          <a:p>
            <a:pPr marL="365760" lvl="1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ตำแหน่ง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พนักงานเกิดความสับสนว่าจะเชื่อฟังใคร 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4</a:t>
            </a:fld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8143600" y="5301208"/>
            <a:ext cx="38884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841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91394" y="1916833"/>
            <a:ext cx="7100108" cy="3096344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2. ร้อนวิชา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ผู้สืบทอดตำแหน่งร้อนวิชาเกินไป ต้องการที่จะดำเนินธุรกิจในแบบของตนเอง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โดยไม่ประเมินจุดแข็ง จุดอ่อน จนทำให้เกิดความผิดพลาดได้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5</a:t>
            </a:fld>
            <a:endParaRPr lang="th-TH"/>
          </a:p>
        </p:txBody>
      </p:sp>
      <p:sp>
        <p:nvSpPr>
          <p:cNvPr id="7" name="ลูกศรขวา 6"/>
          <p:cNvSpPr/>
          <p:nvPr/>
        </p:nvSpPr>
        <p:spPr>
          <a:xfrm>
            <a:off x="8028384" y="5517232"/>
            <a:ext cx="36004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5974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43492" y="1844824"/>
            <a:ext cx="7100108" cy="4176464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3. ค่านิยมเพี้ยน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ผู้สืบทอดตำแหน่งมองข้ามหรือไม่ให้ความสำคัญกับค่านิยมองค์กร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ค่านิยมองค์กรผิดเพี้ยนไป </a:t>
            </a: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6</a:t>
            </a:fld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8143600" y="5589240"/>
            <a:ext cx="31683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8434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21946" y="1268760"/>
            <a:ext cx="7100108" cy="4176464"/>
          </a:xfrm>
        </p:spPr>
        <p:txBody>
          <a:bodyPr>
            <a:noAutofit/>
          </a:bodyPr>
          <a:lstStyle/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4. คนเก่าไม่เก็บ คนใหม่ไม่มา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ผู้สืบทอดตำแหน่งไม่ค่อยให้ความสำคัญกับพนักงาน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ไม่สามารถรักษาพนักงานเก่าหรือพนักงานที่มีความสามารถไว้กับองค์กรได้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ไม่สามารถดึงคนเก่งเข้ามาทำงานในองค์กรได้ </a:t>
            </a: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3497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560958" cy="1143000"/>
          </a:xfrm>
        </p:spPr>
        <p:txBody>
          <a:bodyPr>
            <a:normAutofit fontScale="90000"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ประโยชน์การวางแผนการสืบทอดธุรกิจครอบครัว </a:t>
            </a:r>
            <a:endParaRPr lang="th-TH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43492" y="2852936"/>
            <a:ext cx="7560956" cy="2979693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th-TH" sz="30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สร้างเครื่องมือเพื่อความอยู่รอดของธุรกิจในอนาคตให้กับครอบครัว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h-TH" sz="30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0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เตรียมความพร้อมให้กับผู้ที่จะสืบทอดตำแหน่ง </a:t>
            </a:r>
          </a:p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	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0997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21123" y="609147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การวางแผนสืบทอดธุรกิจครอบครัว </a:t>
            </a:r>
            <a:endParaRPr lang="th-TH" sz="48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21210" y="1993283"/>
            <a:ext cx="7495293" cy="3600400"/>
          </a:xfrm>
        </p:spPr>
        <p:txBody>
          <a:bodyPr>
            <a:normAutofit fontScale="47500" lnSpcReduction="20000"/>
          </a:bodyPr>
          <a:lstStyle/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5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ผู้ส่งมอบควรมีแนวทางการถ่ายโอน ธุรกิจให้กับผู้สืบทอด ดังต่อไปนี้ </a:t>
            </a:r>
            <a:endParaRPr lang="en-US" sz="58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indent="0" algn="thaiDist">
              <a:lnSpc>
                <a:spcPct val="115000"/>
              </a:lnSpc>
              <a:spcAft>
                <a:spcPts val="0"/>
              </a:spcAft>
              <a:buNone/>
            </a:pPr>
            <a:r>
              <a:rPr lang="th-TH" sz="58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58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1. วางแผนถ่ายโอนอย่างรอบคอบ</a:t>
            </a:r>
            <a:r>
              <a:rPr lang="th-TH" sz="58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</a:p>
          <a:p>
            <a:pPr marL="1696212" lvl="3" indent="-571500" algn="thaiDist">
              <a:lnSpc>
                <a:spcPct val="115000"/>
              </a:lnSpc>
              <a:buClrTx/>
            </a:pPr>
            <a:r>
              <a:rPr lang="th-TH" sz="58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ผู้ส่งมอบต้องเตรียมการโดยวางแผนอย่างรอบคอบ</a:t>
            </a:r>
          </a:p>
          <a:p>
            <a:pPr marL="1696212" lvl="3" indent="-571500" algn="thaiDist">
              <a:lnSpc>
                <a:spcPct val="115000"/>
              </a:lnSpc>
              <a:buClrTx/>
            </a:pPr>
            <a:r>
              <a:rPr lang="th-TH" sz="58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ในเรื่องธุรกิจ กลยุทธ์ เงินทุน หุ้นส่วน และการขยายสินค้าในระยะยาว </a:t>
            </a:r>
          </a:p>
          <a:p>
            <a:pPr marL="1696212" lvl="3" indent="-571500" algn="thaiDist">
              <a:lnSpc>
                <a:spcPct val="115000"/>
              </a:lnSpc>
              <a:buClrTx/>
            </a:pPr>
            <a:r>
              <a:rPr lang="th-TH" sz="5800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การวางแผนธุรกิจมีอิทธิพลโดยตรงต่อความสำเร็จในการถ่ายโอนธุรกิจครอบครัว </a:t>
            </a:r>
            <a:r>
              <a:rPr lang="th-TH" sz="4400" b="1" dirty="0">
                <a:solidFill>
                  <a:schemeClr val="tx1"/>
                </a:solidFill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	</a:t>
            </a:r>
            <a:endParaRPr lang="th-TH" sz="44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Lert[ongmanee</a:t>
            </a: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9</a:t>
            </a:fld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8143600" y="6093296"/>
            <a:ext cx="38884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2066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700</TotalTime>
  <Words>2614</Words>
  <Application>Microsoft Office PowerPoint</Application>
  <PresentationFormat>On-screen Show (4:3)</PresentationFormat>
  <Paragraphs>285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Angsana New</vt:lpstr>
      <vt:lpstr>AngsanaUPC</vt:lpstr>
      <vt:lpstr>Calibri</vt:lpstr>
      <vt:lpstr>Century Gothic</vt:lpstr>
      <vt:lpstr>Cordia New</vt:lpstr>
      <vt:lpstr>DilleniaUPC</vt:lpstr>
      <vt:lpstr>Wingdings</vt:lpstr>
      <vt:lpstr>Wingdings 2</vt:lpstr>
      <vt:lpstr>Austin</vt:lpstr>
      <vt:lpstr> บทที่ ๕</vt:lpstr>
      <vt:lpstr>บทนำ</vt:lpstr>
      <vt:lpstr>การสืบทอดธุรกิจครอบครัว</vt:lpstr>
      <vt:lpstr>ปัญหาการถ่ายโอนอำนาจสู่ทายาท</vt:lpstr>
      <vt:lpstr>PowerPoint Presentation</vt:lpstr>
      <vt:lpstr>PowerPoint Presentation</vt:lpstr>
      <vt:lpstr>PowerPoint Presentation</vt:lpstr>
      <vt:lpstr>ประโยชน์การวางแผนการสืบทอดธุรกิจครอบครัว </vt:lpstr>
      <vt:lpstr>การวางแผนสืบทอดธุรกิจครอบครัว </vt:lpstr>
      <vt:lpstr>PowerPoint Presentation</vt:lpstr>
      <vt:lpstr>PowerPoint Presentation</vt:lpstr>
      <vt:lpstr>PowerPoint Presentation</vt:lpstr>
      <vt:lpstr>PowerPoint Presentation</vt:lpstr>
      <vt:lpstr>แนวทางสำหรับผู้สืบทอดธุรกิจครอบครัว</vt:lpstr>
      <vt:lpstr>PowerPoint Presentation</vt:lpstr>
      <vt:lpstr>เนื้อหาแผนการสืบทอดธุรกิจ (Succession Plan)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การต่อต้านแผนการสืบทอด </vt:lpstr>
      <vt:lpstr>กระบวนการสืบทอดธุรกิจครอบครัว</vt:lpstr>
      <vt:lpstr>PowerPoint Presentation</vt:lpstr>
      <vt:lpstr>กระบวนการสืบทอดธุรกิจครอบครัว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ปัจจัยความสำเร็จของการสืบทอดธุรกิจครอบครัว </vt:lpstr>
      <vt:lpstr>PowerPoint Presentation</vt:lpstr>
      <vt:lpstr>PowerPoint Presentation</vt:lpstr>
      <vt:lpstr>องค์ประกอบความสำเร็จของการสืบทอดธุรกิจครอบครัว</vt:lpstr>
      <vt:lpstr>จบการบรรยาย</vt:lpstr>
      <vt:lpstr>เอกสารอ้างอิง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๑</dc:title>
  <dc:creator>FMSXX</dc:creator>
  <cp:lastModifiedBy>PC05</cp:lastModifiedBy>
  <cp:revision>55</cp:revision>
  <dcterms:created xsi:type="dcterms:W3CDTF">2018-12-26T08:12:22Z</dcterms:created>
  <dcterms:modified xsi:type="dcterms:W3CDTF">2024-08-22T01:18:51Z</dcterms:modified>
</cp:coreProperties>
</file>